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1" r:id="rId11"/>
    <p:sldId id="312" r:id="rId12"/>
    <p:sldId id="265" r:id="rId13"/>
    <p:sldId id="266" r:id="rId14"/>
    <p:sldId id="267" r:id="rId15"/>
    <p:sldId id="268" r:id="rId16"/>
    <p:sldId id="308" r:id="rId17"/>
    <p:sldId id="309" r:id="rId18"/>
    <p:sldId id="305" r:id="rId19"/>
    <p:sldId id="306" r:id="rId20"/>
    <p:sldId id="307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1" r:id="rId33"/>
    <p:sldId id="280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310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4"/>
    <p:restoredTop sz="95794"/>
  </p:normalViewPr>
  <p:slideViewPr>
    <p:cSldViewPr snapToGrid="0" snapToObjects="1">
      <p:cViewPr varScale="1">
        <p:scale>
          <a:sx n="111" d="100"/>
          <a:sy n="111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22:53:58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19069 1984 8191,'-3'7'0,"1"16"5063,2 22-5063,0-12 0,0 3 1409,0 1 0,0 1-1409,0 3 0,0-1 859,0-4 1,0-1-860,0 2 0,0 1 6784,0 25-6784,0-28 0,3-1 0,8 20 0,7-4 0,8-17 0,6-8 0,6-7 0,9-7 0,4-4 0,10-5 0,-8-14 0,-1-7 0,-12-26 0,-11-8 0,-19 17 0,-2-2 0,-2 3 0,-3 0 0,-1-23 0,-2 19 0,-8 16 0,-14 12 0,-11 4 0,-8 4 0,1 3 0,2 0 0,-6 0 0,1 4 0,2 2 0,11 2 0,11-1 0,11-1 0,3-3 0,5 2 0,0-4 0,0 1 0</inkml:trace>
  <inkml:trace contextRef="#ctx0" brushRef="#br0" timeOffset="1431">18681 2042 10107,'-3'2'0,"0"4"5084,3 13-5084,0 12 2515,0 22-2515,0-2 732,0-17 0,0 0-732,0 14 2702,0-12 1,0 2-2703,0 22 0,3-25 0,1 1 0,9 28 0,14-12 0,2-2 0,15-7 0,-1-5 0,5-8 0,1-7 0,-2-7 0,12-8 0,3-3 0,4-5 0,0 0 0,-8 0 0,-22-3 0,0-3 0,-2-8 0,-1-3 0,10-6 0,-1-4 0,-5-5 0,0-4 0,3 0 0,-1-2 0,-7 4 0,-1-3 0,4-5 0,-3-3 0,-6-2 0,-3-3 0,3-10 0,-3-2 0,-7 5 0,-2-1 0,-2-1 0,-3 1 0,-2 12 0,-5 3 0,-8-1 0,-8 3 0,-5 4 0,-7 2 0,-17-5 0,-6 2 0,0 5 0,-4 3-215,7 6 1,-3 1 0,0 2 214,5 6 0,-1 2 0,1 2 0,-2 0 0,1 1 0,-1 3 0,0 1 0,0 3 0,1 1 0,-12 1 0,2 1 0,1 0 0,3 0 0,7 0 0,4 4 0,4 8 0,5 4 0,-12 22 0,19-1 0,4 4 321,6-3 1,1 0-322,0 1 0,1-1 0,-5 19 0,8-25 0,6-13 0,1-8 0,2-6 0,0-1 0</inkml:trace>
  <inkml:trace contextRef="#ctx0" brushRef="#br0" timeOffset="2497">19118 2951 24575,'-6'9'0,"-7"7"0,-2 14 0,-12 14 0,-5 8 0,15-23 0,-1 0 0,-3-1 0,1 0 0,-8 21 0,-1 4 0,0 6 0,14-25 0,0 1 0,-5 1 0,-2 0 0,0 2 0,-2-1 0,3-4 0,-2 0 0,-7 2 0,-2 1 0,3 3 0,0 0 0,-3-2 0,1-1 0,1 4 0,1 0 0,4-4 0,1-2 0,5-3 0,2-2 0,-10 19 0,18-20 0,1-9 0,7-13 0,-1-1 0</inkml:trace>
  <inkml:trace contextRef="#ctx0" brushRef="#br0" timeOffset="3599">19424 3077 24575,'27'0'0,"13"0"0,14 10 0,3-4 0,1 25 0,-2-7 0,-25-7 0,1 1 0,5 5 0,0 1 0,-2-6 0,1 1 0,-1 7 0,1 0 0,2-2 0,-1-1 0,-2 3 0,0 2 0,7 1 0,1 1 0,3 4 0,0 1 0,-3-6 0,0 0 0,1 2 0,0-2 0,-11-9 0,-1 0 0,-3-2 0,-1-1 0,15 9 0,6 0 0,3 5 0,-20-12 0,2 0 0,1 2 0,-1 0 0,8 3 0,-11-5 0</inkml:trace>
  <inkml:trace contextRef="#ctx0" brushRef="#br0" timeOffset="4832">18130 4599 24575,'0'12'0,"0"19"0,0 2 0,0 22 0,0-3 0,0 5 0,0-4 0,0 11 0,0-13 0,3 15 0,9-7 0,0 1 0,7-11 0,-8-13 0,-2-19 0,-5-7 0,-1-8 0</inkml:trace>
  <inkml:trace contextRef="#ctx0" brushRef="#br0" timeOffset="6332">17970 4257 12075,'-4'7'0,"2"-3"4804,2 40-4804,-7 4 1087,4-11 0,-1 3-1087,-5-3 0,0 1 611,1-1 0,1 0-611,-1 1 0,0-1 2150,2 3 0,1 0-2150,2 2 0,0 0 0,-3 0 0,1 0 0,3 3 0,1-1 0,-3-2 0,0 0 0,4 2 0,3 0 0,4-4 0,2-1 0,2 1 0,4-1 0,2-4 0,3-2 0,0-5 0,1-1 0,13 15 0,-1-13 0,-5-6 0,4-5 0,7-1 0,8-3 0,10-6 0,-19-4 0,2-2 0,-4-1 0,1-2 0,8-2 0,0-3 0,-9-1 0,-1-2 0,-3-4 0,-1-2 0,-4-5 0,-3-4 0,-4-5 0,-3-4 0,-1-2 0,-3-2 0,-4-10 0,-3-1 0,-1 3 0,-2 1 0,-2-2 0,-2 1 0,0 3 0,-3 1 0,-4 1 0,-5 2 0,-2-2 0,-4 1 0,-6 2 0,-4 0 0,-4-6 0,-2 2 0,3 7 0,0 0 0,-3-2 0,0 2 0,10 10 0,0 2 0,-27-18 0,10 12 0,-3 6 0,0 3 0,2 3 0,-1 4 0,2 1 0,-7 3 0,-2 3 0,5 2 0,8 3 0,18 0 0,11 0 0,6 0 0</inkml:trace>
  <inkml:trace contextRef="#ctx0" brushRef="#br0" timeOffset="7899">20609 4346 8191,'2'-3'0,"-1"1"5063,14 2-5063,2 0 2818,11 0-2818,4 0 1719,2 0-1719,2 0 6784,3 0-6784,5 0 0,4 10 0,7 12 0,-7 12 0,-5 10 0,-13 1 0,-9-3 0,-8 7 0,-7 2 0,-6 10 0,-7 4 0,-14-2 0,-14-7 0,11-30 0,-2-2 0,-1-2 0,0 0 0,-18 12 0,7-7 0,18-10 0,11-13 0,4-2 0,13-17 0,9-2 0,15-8 0,9-1 0,1 3 0,2 0 0,2 0 0,4-3 0,-3 3 0,-4 1 0,-17 8 0,-6 6 0,-11 4 0,-1 2 0,-1 0 0,-4 1 0,2-2 0</inkml:trace>
  <inkml:trace contextRef="#ctx0" brushRef="#br0" timeOffset="10449">20636 4164 24575,'0'9'0,"0"19"0,0 8 0,0 28 0,0-2 0,-5 2 0,-3-11 0,-6 2 0,1 1 0,4 8 0,2-7 0,5-2 0,-1-8 0,3 2 0,0 3 0,0 7 0,7-7 0,-2-10 0,7-15 0,-4-12 0,5-3 0,4 4 0,4 1 0,5 1 0,2-2 0,6-4 0,10-1 0,11-3 0,2-4 0,4 0 0,-13-4 0,0 0 0,-5 0 0,7-8 0,8-10 0,-24 2 0,2-4 0,6-6 0,1-3 0,-4-4 0,-1-1 0,3-2 0,-1 0 0,-10 4 0,-3 2 0,15-18 0,-13 10 0,-13 3 0,-4-12 0,-4-10 0,-3-4 0,-5 4 0,0 7 0,-13 4 0,-9-5 0,-14-1 0,16 25 0,0 1 0,-20-22 0,2 11 0,4 7 0,-1 6 0,4 6 0,-2 3 0,-1 6 0,-1 2 0,-1 3 0,0 2 0,3-3 0,2 3 0,-1-1 0,0 2 0,-5 1 0,1 0 0,-4 0 0,2 0 0,-2 1 0,2 6 0,-1 2 0,5 5 0,1-3 0,13-1 0,3-5 0,8-2 0,2-2 0,1 1 0,-5 2 0,-14 5 0,-12 7 0,-1 3 0,-1-1 0,21-7 0,6-6 0,9-5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23:02:12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17067 2401 8191,'-3'4'0,"0"2"5063,3 21-5063,0 17 2818,0 14-2818,0-21 0,0 2 859,0-4 1,0 1-860,0 7 0,0 2 3392,0-5 0,0 0-3392,0 4 0,0-1 0,0 23 0,0-15 0,0-25 0,0-15 0</inkml:trace>
  <inkml:trace contextRef="#ctx0" brushRef="#br0" timeOffset="1301">16536 2168 8191,'-7'7'0,"1"13"5063,6 44-5063,0-23 0,0 2 1409,0 9 0,0 1-1409,0-3 0,0-1 859,0-1 1,0-1-860,-1-9 0,2 1 3392,2 8 0,1 0-3392,2-13 0,2 0 0,7 7 0,3-1 0,1-7 0,2-2 0,5 1 0,2-1 0,2-1 0,1 0 0,0-3 0,0 0 0,6 2 0,1-1 0,0 0 0,1-2 0,1-2 0,2-2 0,2-1 0,0-4 0,-2-4 0,1-4 0,3-2 0,1-4 0,-3-6 0,-2-5 0,4-4 0,0-6 0,2-10 0,-2-7 0,-2-6 0,-2-5-291,-10 7 0,-1-3 1,-3-2 290,-5-5 0,-4-2 0,-1 0 0,-2 0 0,-1 0 0,-3-1 0,-3-7 0,-4-1 0,-4 3 0,-7 10 0,-3 2 0,-3 1-97,-3-2 1,-3 1-1,-5 3 97,-5 5 0,-5 2 0,-2 4 0,-1 2 0,-1 3 0,-2 2 0,-5-2 0,-2 3 0,-1 1 0,0 5 0,-1 1 0,1 2 0,1 1 0,-1 2 0,1 0 0,-2 2 0,0 0 0,3 2 0,-10-1 0,2 1 0,3 0 0,3 1 0,9 3 0,3 1 0,-18 3 0,7 18 859,11 5-859,4 17 303,11-11-303,9-4-1696,6-9 0,5-10 0,0-1 0</inkml:trace>
  <inkml:trace contextRef="#ctx0" brushRef="#br0" timeOffset="2250">18001 2650 24575,'33'0'0,"31"0"0,-18 0 0,6 0 0,-9 0 0,2 0 0,1 0-271,1 0 1,0 0-1,1 0 271,-1 0 0,0 0 0,-1 0 0,20 0 0,-1 0 0,-1 0 0,-1 0 0,-4 0 0,0 0 0,2 0 0,0 0 133,-9 0 1,-1 0-134,-2 0 0,-2 0 67,-12 0 1,-3 0-68,19 0 0,-21 0 0,-15-2 0,-9 2 0,-2-1 0</inkml:trace>
  <inkml:trace contextRef="#ctx0" brushRef="#br0" timeOffset="3369">19563 2107 11867,'2'-3'0,"7"0"4844,8 3-4844,17 0 2211,0 0-2211,13 0 1247,-11 0-1247,1 0 4406,-9 0-4406,-6 13 0,-7 13 0,-2 27 0,-10-19 0,-2 4 0,1 3 0,-3 1 0,-6 3 0,-6 0 0,-7 4 0,-5-1 0,-4-6 0,-3-2 0,-8 5 0,-2-2 0,7-10 0,1-3 0,3-4 0,2-2 0,-10 10 0,18-16 0,14-9 0,4-5 0,3 1 0,2-2 0,21 4 0,28-4 0,-17-1 0,2-1 0,13-1 0,1 0 0,-7 0 0,0 0 0,1 0 0,-1-2 0,-4-1 0,-2-2 0,-2 0 0,-1-1 0,28-10 0,-9 3 0,-12 5 0,-16 2-1696,-12 4 0,-6 0 0,-5 2 0</inkml:trace>
  <inkml:trace contextRef="#ctx0" brushRef="#br0" timeOffset="4719">19459 1971 24575,'0'50'0,"0"-7"0,0-8 0,0 3 0,0 2 0,0 0 0,0-5 0,0 1 0,0 13 0,0 1 0,0-6 0,0 0 0,0 1 0,0 1 0,-1-2 0,2-1 0,0-4 0,1-3 0,3-2 0,3-2 0,0 1 0,1 0 0,16 24 0,3 3 0,-4-12 0,8-6 0,-2-9 0,7-11 0,9-1 0,11-13 0,8-1 0,-22-10 0,1-6 0,-4-6 0,0-5 0,4-6 0,-2-6 0,-5-4 0,-4-6 0,1-10 0,-5-4 0,-8 6 0,-5-3 0,-6 10 0,-1-3 0,-2 1 0,-1-16 0,-6-1 0,-5 17 0,-3-1 0,0 1 0,-2-13 0,-5 1 0,-8-2 0,-4 3 0,1 10 0,-1 3 0,-2 0 0,-2 3 0,-6 3 0,-3 4 0,-2 1 0,-3 4 0,-8 5 0,-2 6 0,1 3 0,-1 4 0,4 5 0,1 2 0,12 3 0,2 0 0,-15 0 0,27 0-1696,13 2 0,9-1 0,2 1 0</inkml:trace>
  <inkml:trace contextRef="#ctx0" brushRef="#br0" timeOffset="5717">19856 3371 24575,'0'29'0,"0"19"0,0 8 0,0-21 0,0 1 0,0 27 0,0-29 0,0 0 0,0 20 0,0 10 0,0-9 0,0 7 0,0-1 0,0-7 0,0-5 0,0-17 0,0-7 0,0-12 0,0-3 0,0-4 0,3 0 0,-3-5 0,3 1 0</inkml:trace>
  <inkml:trace contextRef="#ctx0" brushRef="#br0" timeOffset="7283">19785 4484 8191,'5'-3'0,"8"0"5063,5 3-5063,9 0 2818,-5 0-2818,-1 0 1719,-5 0-1719,-7 0 6784,-4 7-6784,-4 8 0,-6 23 0,-10 6 0,-6 11 0,-7-16 0,1-11 0,1-13 0,2-9 0,7-1 0,1-5 0,15 3 0,10-3 0,21 0 0,14 0 0,16 0 0,-9 0 0,-6 0 0,-17 1 0,-10 2 0,-6 4 0,-2 3 0,-3 2 0,-4 4 0,-1 3 0,-2 5 0,-3 2 0,-7 5 0,-4-5 0,-10 1 0,3-6 0,-2-4 0,7-7 0,4-4 0,6-6 0,4 0 0,0 0 0</inkml:trace>
  <inkml:trace contextRef="#ctx0" brushRef="#br0" timeOffset="8800">19608 4378 24575,'0'32'0,"0"5"0,0 23 0,0 3 0,0-30 0,0 1 0,0 30 0,0-1 0,0 0 0,10-3 0,-2-27 0,2-1 0,14 20 0,5-3 0,-10-17 0,0-9 0,-6-8 0,1-5 0,5 1 0,8-4 0,7 2 0,8-2 0,1-3 0,11-1 0,-2-3 0,12 0 0,-12-6 0,3-6 0,-9-11 0,6-18 0,-24 14 0,0-4 0,2-8 0,-2-4 0,-2-2 0,-2-1 0,-3-4 0,-3 1 0,-4 2 0,-2 2 0,-3 5 0,-3 1 0,0 4 0,-4 1 0,-12-17 0,-18 3 0,-17 7 0,-11 7 0,26 16 0,0 1 0,-4 3 0,0 1 0,2-1 0,-2 1 0,-4-1 0,0 2 0,4 2 0,0 2 0,-4 1 0,1 2 0,-26 1 0,-1 4 0,7 10 0,3 6 0,6 6 0,9 3 0,15-9 0,12-7 0,7-5 0</inkml:trace>
  <inkml:trace contextRef="#ctx0" brushRef="#br0" timeOffset="53857">21100 14324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5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0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3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4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moj.ca/problem/nccc1s4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moj.ca/problem/ccc06j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3CB5-575E-8715-0ABF-57E69677F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6" b="2675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8E57-E4AD-884A-8CD0-602F06C0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B1BA0-7E88-B144-A232-44E13A99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286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DDC7CD-55FA-5248-9563-A7A6E1D44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989" y="404037"/>
            <a:ext cx="9889421" cy="56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3781FC-2497-824B-BA9D-0C71807AF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53263"/>
            <a:ext cx="10424516" cy="51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4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D03-940B-2747-8055-2F6018F1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1026" name="Picture 2" descr="What is a graph in a computer science context? - Quora">
            <a:extLst>
              <a:ext uri="{FF2B5EF4-FFF2-40B4-BE49-F238E27FC236}">
                <a16:creationId xmlns:a16="http://schemas.microsoft.com/office/drawing/2014/main" id="{185AC7BB-27E6-6742-834F-E6B540AF5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5" y="1724768"/>
            <a:ext cx="5545975" cy="34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s in Computer Science">
            <a:extLst>
              <a:ext uri="{FF2B5EF4-FFF2-40B4-BE49-F238E27FC236}">
                <a16:creationId xmlns:a16="http://schemas.microsoft.com/office/drawing/2014/main" id="{031156D3-80F8-CC4C-9D63-E73CE15F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89" y="2242501"/>
            <a:ext cx="4379896" cy="289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A11BEB-44C0-4B46-B346-957BFD598524}"/>
                  </a:ext>
                </a:extLst>
              </p14:cNvPr>
              <p14:cNvContentPartPr/>
              <p14:nvPr/>
            </p14:nvContentPartPr>
            <p14:xfrm>
              <a:off x="6430320" y="532440"/>
              <a:ext cx="1379160" cy="148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A11BEB-44C0-4B46-B346-957BFD598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0960" y="523080"/>
                <a:ext cx="1397880" cy="15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53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7BCE-9FDC-C14A-8EF4-1343C8F5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0BA7-7052-FF42-9FB1-DB8E7581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Consists of nodes(vertices) that are connected by edges(arcs)</a:t>
            </a:r>
          </a:p>
          <a:p>
            <a:pPr>
              <a:lnSpc>
                <a:spcPct val="150000"/>
              </a:lnSpc>
            </a:pPr>
            <a:r>
              <a:rPr lang="en-US" dirty="0"/>
              <a:t>When two nodes are connected by an edge, they are called </a:t>
            </a:r>
            <a:r>
              <a:rPr lang="en-US" b="1" dirty="0"/>
              <a:t>neighbours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degree </a:t>
            </a:r>
            <a:r>
              <a:rPr lang="en-US" dirty="0"/>
              <a:t>of a node is the number of other nodes that it is connected to (the number of neighbours it has)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9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FB80-91F0-2943-A1C2-3F8F7E01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1654-1F3B-1E44-A42F-A5E2FDB5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loop </a:t>
            </a:r>
            <a:r>
              <a:rPr lang="en-US" dirty="0"/>
              <a:t>is an edge that connects a node to itself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path </a:t>
            </a:r>
            <a:r>
              <a:rPr lang="en-US" dirty="0"/>
              <a:t>is a sequence of nodes that are connected by edges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is a closed path (a path that starts and ends at the same node, where no other node is visited more than once)</a:t>
            </a:r>
          </a:p>
          <a:p>
            <a:pPr>
              <a:lnSpc>
                <a:spcPct val="150000"/>
              </a:lnSpc>
            </a:pPr>
            <a:r>
              <a:rPr lang="en-US" dirty="0"/>
              <a:t>A tree is a connected graph with no cycle</a:t>
            </a:r>
          </a:p>
        </p:txBody>
      </p:sp>
    </p:spTree>
    <p:extLst>
      <p:ext uri="{BB962C8B-B14F-4D97-AF65-F5344CB8AC3E}">
        <p14:creationId xmlns:p14="http://schemas.microsoft.com/office/powerpoint/2010/main" val="125825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05E-37A9-A248-A632-78BC317B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287F32-F5CC-C44E-B071-52F926C87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7984"/>
            <a:ext cx="966268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A394-606D-E544-B39E-81C0549A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45BC-49C3-464A-BCE5-E6277D14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represent a graph as a matrix of </a:t>
            </a:r>
            <a:r>
              <a:rPr lang="en-US" dirty="0" err="1"/>
              <a:t>booleans</a:t>
            </a:r>
            <a:endParaRPr lang="en-US" dirty="0"/>
          </a:p>
          <a:p>
            <a:r>
              <a:rPr lang="en-US" dirty="0"/>
              <a:t>A finite graph can be represented in the form of a square matrix, where the boolean value of the matrix indicates if there is a direct path between two vertices</a:t>
            </a:r>
          </a:p>
          <a:p>
            <a:r>
              <a:rPr lang="en-US" dirty="0"/>
              <a:t>Matrix: a rectangular array or tables of numbers, symbols, or expressions, arranged in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240172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7826C5-563A-744D-9EF2-3F456707C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15" y="1731320"/>
            <a:ext cx="3517244" cy="339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4F9C4-991F-3F46-840F-5D7E501A5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68" y="1731320"/>
            <a:ext cx="5346417" cy="40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A8C2-6DAC-E949-8EDD-E887B657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2933-0A1A-D143-9EF0-0BE0161D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represent a graph as an array of linked lists</a:t>
            </a:r>
          </a:p>
          <a:p>
            <a:r>
              <a:rPr lang="en-US" dirty="0"/>
              <a:t>The index of the array represents a vertex and each element in its linked list represents the other vertices that form an edge with the vertex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3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69E299-39D9-B94E-9E88-19DC605A6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117" y="1886517"/>
            <a:ext cx="3382141" cy="3084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81683-C211-8945-AF6F-C2FE84F1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83" y="1886517"/>
            <a:ext cx="6388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356C-5E08-BF44-9123-379355EC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870C-E099-FA48-BD76-70FE7D4E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language and metrics we use to describe the efficiency of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Both an upper bound and a lower bound on the time it takes to run an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DB1779-1AAB-3649-8A44-DB5732E1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366" y="2044700"/>
            <a:ext cx="3035300" cy="276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83632-4461-504E-BABA-490F626D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59" y="2044700"/>
            <a:ext cx="5068395" cy="30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ACE-5A34-A646-93EC-F50008F0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05AA-0682-B840-A0CD-457176FA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recursive algorithm for searching all the vertices of a graph or tree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Traversal means visiting all the nodes of a graph</a:t>
            </a:r>
          </a:p>
        </p:txBody>
      </p:sp>
    </p:spTree>
    <p:extLst>
      <p:ext uri="{BB962C8B-B14F-4D97-AF65-F5344CB8AC3E}">
        <p14:creationId xmlns:p14="http://schemas.microsoft.com/office/powerpoint/2010/main" val="94545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2A21-E479-EB48-9FE6-2FF72997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Puts each vertex of the graph into two categories: visited &amp; unvisited</a:t>
            </a:r>
          </a:p>
          <a:p>
            <a:pPr>
              <a:lnSpc>
                <a:spcPct val="150000"/>
              </a:lnSpc>
            </a:pPr>
            <a:r>
              <a:rPr lang="en-US" dirty="0"/>
              <a:t>The purpose of the algorithm is to mark each vertex as visited while avoiding cycles</a:t>
            </a:r>
          </a:p>
          <a:p>
            <a:pPr>
              <a:lnSpc>
                <a:spcPct val="150000"/>
              </a:lnSpc>
            </a:pPr>
            <a:r>
              <a:rPr lang="en-US" dirty="0"/>
              <a:t>Utilizes the </a:t>
            </a:r>
            <a:r>
              <a:rPr lang="en-US" b="1" dirty="0"/>
              <a:t>stack</a:t>
            </a:r>
            <a:r>
              <a:rPr lang="en-US" dirty="0"/>
              <a:t> data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8CE5FF-835E-794C-AD42-BF2CCBEC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116923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57D9-1526-E04B-B7E6-C87BEB8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2A4A-19F0-6B45-85AC-737D8F16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Follows the LIFO(Last-In-First-Out) principle and allows insertion and deletion operations from one end of the stack</a:t>
            </a:r>
          </a:p>
        </p:txBody>
      </p:sp>
      <p:pic>
        <p:nvPicPr>
          <p:cNvPr id="2050" name="Picture 2" descr="Stack Data Structure and Implementation in Python, Java and C/C++">
            <a:extLst>
              <a:ext uri="{FF2B5EF4-FFF2-40B4-BE49-F238E27FC236}">
                <a16:creationId xmlns:a16="http://schemas.microsoft.com/office/drawing/2014/main" id="{25816F5C-CB8D-F84D-A392-77E25C86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86" y="3158836"/>
            <a:ext cx="6247137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3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8FB6-9E51-8C45-8F67-7069F165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0E48-C3E1-7E4C-BDBE-9E1AD1DE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stack</a:t>
            </a:r>
          </a:p>
          <a:p>
            <a:pPr marL="514350" indent="-514350">
              <a:buAutoNum type="arabicPeriod"/>
            </a:pPr>
            <a:r>
              <a:rPr lang="en-US" dirty="0"/>
              <a:t>Take the top item of the stack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top of the stack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stack is empty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99575E-9DDF-4645-B33D-1D7F2DD49334}"/>
                  </a:ext>
                </a:extLst>
              </p14:cNvPr>
              <p14:cNvContentPartPr/>
              <p14:nvPr/>
            </p14:nvContentPartPr>
            <p14:xfrm>
              <a:off x="5947920" y="636120"/>
              <a:ext cx="1648440" cy="45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99575E-9DDF-4645-B33D-1D7F2DD493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8560" y="626760"/>
                <a:ext cx="1667160" cy="45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81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6C9D4-70C5-344B-AE25-247D6053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535" y="1441940"/>
            <a:ext cx="10010929" cy="39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6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7F13-D58E-A847-95E4-4C8685A0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992DB-1E0B-7545-9B68-C5110FE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262981"/>
            <a:ext cx="920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0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E6A1-FB5E-3D49-B338-9F7DF833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8D582-DAAC-D244-A280-4057A693B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256631"/>
            <a:ext cx="9271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EEA-0328-8345-B3C5-B93EE89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1CC67-1E02-3A45-9504-9C9C360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2981"/>
            <a:ext cx="9220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76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9AA3-4226-3C4F-9B69-5FAAAA95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C2B7F-5494-E947-9193-D78E767C1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9331"/>
            <a:ext cx="9220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13F0-ACF0-AE49-A515-5570C98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Runtime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286F-BB8A-8B43-8C7E-61F8FCB02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An algorithm can be described in three ways</a:t>
            </a:r>
          </a:p>
          <a:p>
            <a:pPr>
              <a:lnSpc>
                <a:spcPct val="200000"/>
              </a:lnSpc>
            </a:pPr>
            <a:r>
              <a:rPr lang="en-US" dirty="0"/>
              <a:t>Best Case: O(1), we run the search once, the first element is what we are looking for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Worst Case</a:t>
            </a:r>
            <a:r>
              <a:rPr lang="en-US" dirty="0"/>
              <a:t>: O(n), we search through all the elements in a list, the last element is what we are looking for</a:t>
            </a:r>
          </a:p>
          <a:p>
            <a:pPr>
              <a:lnSpc>
                <a:spcPct val="200000"/>
              </a:lnSpc>
            </a:pPr>
            <a:r>
              <a:rPr lang="en-US" dirty="0"/>
              <a:t>Expected/Average Case: O(n/2)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0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3BDD-8DB3-0243-87AB-7D0C2C9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06E8C-2E6A-A944-BEE5-4ADE7B2F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29631"/>
            <a:ext cx="9258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9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F0FB-375E-E643-B6BD-C329DD12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60078-B1A4-4D45-A84B-884989355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710" y="1690688"/>
            <a:ext cx="4768042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2105906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1B6C-8929-7E47-AC03-7D5DCB8D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 First Search / Breath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E162-ED4D-C14F-9AB1-7742572E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queue</a:t>
            </a:r>
          </a:p>
          <a:p>
            <a:pPr marL="514350" indent="-514350">
              <a:buAutoNum type="arabicPeriod"/>
            </a:pPr>
            <a:r>
              <a:rPr lang="en-US" dirty="0"/>
              <a:t>Take the front item of the queue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back of the queue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queue is empty</a:t>
            </a:r>
          </a:p>
        </p:txBody>
      </p:sp>
    </p:spTree>
    <p:extLst>
      <p:ext uri="{BB962C8B-B14F-4D97-AF65-F5344CB8AC3E}">
        <p14:creationId xmlns:p14="http://schemas.microsoft.com/office/powerpoint/2010/main" val="28335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2C11-3AA9-F44A-B0B4-515A65AE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C28B-83D6-B345-B6C8-CCFB5D5D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at both ends, one end for inserting data (enqueue), the other for removing data (dequeue)</a:t>
            </a:r>
          </a:p>
          <a:p>
            <a:r>
              <a:rPr lang="en-US" dirty="0"/>
              <a:t>Follows FIFO (First-In-First-Out), the data item stored first will be accessed first</a:t>
            </a:r>
          </a:p>
        </p:txBody>
      </p:sp>
      <p:pic>
        <p:nvPicPr>
          <p:cNvPr id="3074" name="Picture 2" descr="Queue Data Structure and Implementation in Java, Python and C/C++">
            <a:extLst>
              <a:ext uri="{FF2B5EF4-FFF2-40B4-BE49-F238E27FC236}">
                <a16:creationId xmlns:a16="http://schemas.microsoft.com/office/drawing/2014/main" id="{BE13A438-EB43-6C46-B6D8-E51EDD7B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4391199"/>
            <a:ext cx="9797935" cy="15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50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C0C3-C432-724A-9F8F-1E71EF37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8CD85-59CB-5D4B-B96B-716DDDF7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47081"/>
            <a:ext cx="9258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2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E6AD-3075-E449-BACC-A7939EBE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B812A5-EA57-9D48-B884-5AD2E04F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072481"/>
            <a:ext cx="9271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7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ECD-02C8-AB4B-87C0-8F836524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01B56-3579-C241-A001-43C77B00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059781"/>
            <a:ext cx="9220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0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20FC-8F6B-7640-9F16-3C39745B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E872-2A09-1E48-AFB6-F4D5CCC5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50" y="2021681"/>
            <a:ext cx="9283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A19-E3B5-B049-83EE-8B82425E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24CE0C-193B-1A4C-9A79-7F9B3C955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2021681"/>
            <a:ext cx="9194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0F33-C9D9-AD48-B408-9AB7FA72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EBF2-35D7-DD43-BE3B-34ADF0B50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Parallel concept to time complexity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an array of size n, then this requires O(n) space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 two-dimensional array of size n by n, then this requires O(n^2) space</a:t>
            </a:r>
          </a:p>
        </p:txBody>
      </p:sp>
    </p:spTree>
    <p:extLst>
      <p:ext uri="{BB962C8B-B14F-4D97-AF65-F5344CB8AC3E}">
        <p14:creationId xmlns:p14="http://schemas.microsoft.com/office/powerpoint/2010/main" val="1473510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707-D702-CD45-90A3-7608A39B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0C75D-BC45-974A-B3F4-43BAF033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028031"/>
            <a:ext cx="920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F6C-635F-244C-99DD-F687D6B0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9E92D-5329-AA48-8C84-C99A01FD6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797"/>
            <a:ext cx="9963992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338366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7A9D-5D62-E242-971D-0A021078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FDAF-0F34-8544-A02B-03872FB0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https://dmoj.ca/problem/nccc1s4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06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B59F-A69A-DA4D-BBB9-3975A915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F434-16F9-754A-BA6B-13F21E49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Takes a directed graph and returns an array of nodes where each node appears before all the nodes it points to</a:t>
            </a:r>
          </a:p>
          <a:p>
            <a:pPr>
              <a:lnSpc>
                <a:spcPct val="150000"/>
              </a:lnSpc>
            </a:pPr>
            <a:r>
              <a:rPr lang="en-US" dirty="0"/>
              <a:t>Directed graph: a set of nodes connected by edges, where edges have a direction associated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038595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D660-7659-E342-B558-92FEA522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7501-751D-1440-BC44-56D78584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516"/>
            <a:ext cx="6925887" cy="1325563"/>
          </a:xfrm>
        </p:spPr>
        <p:txBody>
          <a:bodyPr/>
          <a:lstStyle/>
          <a:p>
            <a:r>
              <a:rPr lang="en-US" dirty="0"/>
              <a:t>Both [1, 2, 3, 4, 5] and [1, 3, 2, 4, 5] are valid topological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939E7-4947-CB44-B8D2-50530D1D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1" y="1773797"/>
            <a:ext cx="5257800" cy="298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6B0B8-63FE-0947-9336-A15ACFA9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81" y="642237"/>
            <a:ext cx="2126153" cy="52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A735-9DF6-BD4E-A4C6-7D83B74B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– First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F142-8F3E-554A-A47C-9ACFDF9C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6" y="2011680"/>
            <a:ext cx="5968538" cy="416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Cannot have any incoming directed edges (indegree of 0)</a:t>
            </a:r>
          </a:p>
          <a:p>
            <a:pPr>
              <a:lnSpc>
                <a:spcPct val="150000"/>
              </a:lnSpc>
            </a:pPr>
            <a:r>
              <a:rPr lang="en-US" dirty="0"/>
              <a:t>If it had incoming directed edges, then the nodes pointing to it would have to come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7CA66-73C9-7349-AD08-DDC6A1AD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07" y="2011680"/>
            <a:ext cx="459909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1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A35F3-B8CA-9F41-9335-6B19E4A5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076" y="908272"/>
            <a:ext cx="6350924" cy="50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F665-E679-224C-95B5-6A601C76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what we did for the first node…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D04F4-43B9-9044-B8FC-20EC05C4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05" y="1446562"/>
            <a:ext cx="5585460" cy="45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7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10C2-837A-7144-B4C1-7209FE5E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5AD1F-4116-B84F-BD64-96B978AF8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869" y="937409"/>
            <a:ext cx="6186746" cy="49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51A-E9CA-9849-84CA-A12FE182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7365-7944-7D4D-924F-70DBB095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Big O only describes the rate of increase</a:t>
            </a:r>
          </a:p>
          <a:p>
            <a:pPr>
              <a:lnSpc>
                <a:spcPct val="150000"/>
              </a:lnSpc>
            </a:pPr>
            <a:r>
              <a:rPr lang="en-US" dirty="0"/>
              <a:t>An algorithm that might be described as O(2n) should be described as O(n)</a:t>
            </a:r>
          </a:p>
        </p:txBody>
      </p:sp>
    </p:spTree>
    <p:extLst>
      <p:ext uri="{BB962C8B-B14F-4D97-AF65-F5344CB8AC3E}">
        <p14:creationId xmlns:p14="http://schemas.microsoft.com/office/powerpoint/2010/main" val="2856532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F087-FA18-1646-8752-1F643C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4CD42-F337-D740-817D-BFC27566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513" y="938633"/>
            <a:ext cx="6050973" cy="49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9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968F-C729-E346-993A-2B5791B5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3D8FE7-A31B-1A44-9743-A62783B3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864" y="841512"/>
            <a:ext cx="5908271" cy="51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8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B9CF-3BDC-9541-B020-014DDE97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434236-C274-1A44-9D1E-B0B4E88D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502" y="890178"/>
            <a:ext cx="5832995" cy="50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7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D0F0-BF9D-4E49-93F9-DD931435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92C1-A92E-0149-BFD2-4DCE7D725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Identify a node with no incoming edges</a:t>
            </a:r>
          </a:p>
          <a:p>
            <a:pPr marL="514350" indent="-514350">
              <a:buAutoNum type="arabicPeriod"/>
            </a:pPr>
            <a:r>
              <a:rPr lang="en-US" dirty="0"/>
              <a:t>Add the node to the ordering</a:t>
            </a:r>
          </a:p>
          <a:p>
            <a:pPr marL="514350" indent="-514350">
              <a:buAutoNum type="arabicPeriod"/>
            </a:pPr>
            <a:r>
              <a:rPr lang="en-US" dirty="0"/>
              <a:t>Remove it from the graph</a:t>
            </a:r>
          </a:p>
          <a:p>
            <a:pPr marL="514350" indent="-514350">
              <a:buAutoNum type="arabicPeriod"/>
            </a:pPr>
            <a:r>
              <a:rPr lang="en-US" dirty="0"/>
              <a:t>Repeat step 1-3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small tweak… We will use a map to track each node’s indegree. When we add a node to the topological ordering, we will decrement the indegree of that node’s neighbours</a:t>
            </a:r>
          </a:p>
        </p:txBody>
      </p:sp>
    </p:spTree>
    <p:extLst>
      <p:ext uri="{BB962C8B-B14F-4D97-AF65-F5344CB8AC3E}">
        <p14:creationId xmlns:p14="http://schemas.microsoft.com/office/powerpoint/2010/main" val="3103770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7FF4-9A58-B342-B4DC-28513BCE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1E02-DF9F-6341-B02E-D83E4345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indegrees: O(E)</a:t>
            </a:r>
          </a:p>
          <a:p>
            <a:r>
              <a:rPr lang="en-US" dirty="0"/>
              <a:t>Find nodes with no incoming edges: O(V)</a:t>
            </a:r>
          </a:p>
          <a:p>
            <a:r>
              <a:rPr lang="en-US" dirty="0"/>
              <a:t>Add nodes until we run out of nodes with no incoming edges: O(E) (decrement operation runs on all edges)</a:t>
            </a:r>
          </a:p>
          <a:p>
            <a:r>
              <a:rPr lang="en-US" dirty="0"/>
              <a:t>Comparing the size of the resulted topological ordering to check if the graph is cyclic: O(1)</a:t>
            </a:r>
          </a:p>
          <a:p>
            <a:r>
              <a:rPr lang="en-US" dirty="0"/>
              <a:t>Adding up individual run times, the overall time complexity is O(V+E)</a:t>
            </a:r>
          </a:p>
        </p:txBody>
      </p:sp>
    </p:spTree>
    <p:extLst>
      <p:ext uri="{BB962C8B-B14F-4D97-AF65-F5344CB8AC3E}">
        <p14:creationId xmlns:p14="http://schemas.microsoft.com/office/powerpoint/2010/main" val="1201887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CD0B-19BA-BE46-B42E-B0646695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2EA2-D9E1-9042-95C5-7CC3ACC4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O(V) space required to store indegrees</a:t>
            </a:r>
          </a:p>
          <a:p>
            <a:r>
              <a:rPr lang="en-US" dirty="0"/>
              <a:t>O(V) space required to store nodes with indegree = 0</a:t>
            </a:r>
          </a:p>
          <a:p>
            <a:r>
              <a:rPr lang="en-US" dirty="0"/>
              <a:t>O(V) space required to store final array in topological order</a:t>
            </a:r>
          </a:p>
        </p:txBody>
      </p:sp>
    </p:spTree>
    <p:extLst>
      <p:ext uri="{BB962C8B-B14F-4D97-AF65-F5344CB8AC3E}">
        <p14:creationId xmlns:p14="http://schemas.microsoft.com/office/powerpoint/2010/main" val="652966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81E-E32F-9F46-A3FC-DAAFF161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846-9D84-E448-90DF-18EF6FAD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https://dmoj.ca/problem/ccc06j4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1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B49-8917-314A-AD9D-BCF89AD8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Non-Dominant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321B-328B-084E-8B45-EFEF842F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know O(n^2 + n^2) should be described as O(n^2), so n in O(n^2 + n) is even less important</a:t>
            </a:r>
          </a:p>
          <a:p>
            <a:pPr>
              <a:lnSpc>
                <a:spcPct val="150000"/>
              </a:lnSpc>
            </a:pPr>
            <a:r>
              <a:rPr lang="en-US" dirty="0"/>
              <a:t>O(n^2 + n) should be described as O(n^2)</a:t>
            </a:r>
          </a:p>
        </p:txBody>
      </p:sp>
    </p:spTree>
    <p:extLst>
      <p:ext uri="{BB962C8B-B14F-4D97-AF65-F5344CB8AC3E}">
        <p14:creationId xmlns:p14="http://schemas.microsoft.com/office/powerpoint/2010/main" val="4421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6242-85FA-F740-B708-5152C487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Multi-Part Algorithms: Add vs.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26DA-CB4A-6F41-9079-0838AA0B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7059-1D45-0746-83D6-8D0A04F2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51476" y="-1446147"/>
            <a:ext cx="3304725" cy="103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5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A0F95B-EB60-3A41-91C5-1BB1DEFC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730942" y="-1139620"/>
            <a:ext cx="4730115" cy="8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F1E832-BBF8-6242-8157-ABBB8D06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034920" y="-2224447"/>
            <a:ext cx="4395486" cy="107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215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F241B"/>
      </a:dk2>
      <a:lt2>
        <a:srgbClr val="F0F2F3"/>
      </a:lt2>
      <a:accent1>
        <a:srgbClr val="D56C17"/>
      </a:accent1>
      <a:accent2>
        <a:srgbClr val="E72F29"/>
      </a:accent2>
      <a:accent3>
        <a:srgbClr val="B7A320"/>
      </a:accent3>
      <a:accent4>
        <a:srgbClr val="15B0C5"/>
      </a:accent4>
      <a:accent5>
        <a:srgbClr val="2981E7"/>
      </a:accent5>
      <a:accent6>
        <a:srgbClr val="363DDA"/>
      </a:accent6>
      <a:hlink>
        <a:srgbClr val="3F86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1086</Words>
  <Application>Microsoft Macintosh PowerPoint</Application>
  <PresentationFormat>Widescreen</PresentationFormat>
  <Paragraphs>97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Century Gothic</vt:lpstr>
      <vt:lpstr>BrushVTI</vt:lpstr>
      <vt:lpstr>Week 2</vt:lpstr>
      <vt:lpstr>What is Big O</vt:lpstr>
      <vt:lpstr>Linear Search Runtime Analysis</vt:lpstr>
      <vt:lpstr>Space Complexity</vt:lpstr>
      <vt:lpstr>Drop the Constants</vt:lpstr>
      <vt:lpstr>Drop the Non-Dominant Terms</vt:lpstr>
      <vt:lpstr>Multi-Part Algorithms: Add vs. Multiply</vt:lpstr>
      <vt:lpstr>PowerPoint Presentation</vt:lpstr>
      <vt:lpstr>PowerPoint Presentation</vt:lpstr>
      <vt:lpstr>PowerPoint Presentation</vt:lpstr>
      <vt:lpstr>PowerPoint Presentation</vt:lpstr>
      <vt:lpstr>Graph</vt:lpstr>
      <vt:lpstr>Graph</vt:lpstr>
      <vt:lpstr>Graph</vt:lpstr>
      <vt:lpstr>PowerPoint Presentation</vt:lpstr>
      <vt:lpstr>Adjacency Matrix</vt:lpstr>
      <vt:lpstr>PowerPoint Presentation</vt:lpstr>
      <vt:lpstr>Adjacency List</vt:lpstr>
      <vt:lpstr>PowerPoint Presentation</vt:lpstr>
      <vt:lpstr>PowerPoint Presentation</vt:lpstr>
      <vt:lpstr>Depth-First Search / Depth First Traversal</vt:lpstr>
      <vt:lpstr>Depth-First Search / Depth First Traversal</vt:lpstr>
      <vt:lpstr>Stack</vt:lpstr>
      <vt:lpstr>DFS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DFS Pseudocode</vt:lpstr>
      <vt:lpstr>Time and Space Complexity</vt:lpstr>
      <vt:lpstr>Breath First Search / Breath First Traversal</vt:lpstr>
      <vt:lpstr>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BFS Pseudocode</vt:lpstr>
      <vt:lpstr>Time and Space Complexity</vt:lpstr>
      <vt:lpstr>Homework:</vt:lpstr>
      <vt:lpstr>Topological Sort</vt:lpstr>
      <vt:lpstr>Topological Sort</vt:lpstr>
      <vt:lpstr>Topological Sort – First Node</vt:lpstr>
      <vt:lpstr>PowerPoint Presentation</vt:lpstr>
      <vt:lpstr>Repeat what we did for the first node…</vt:lpstr>
      <vt:lpstr>PowerPoint Presentation</vt:lpstr>
      <vt:lpstr>PowerPoint Presentation</vt:lpstr>
      <vt:lpstr>PowerPoint Presentation</vt:lpstr>
      <vt:lpstr>PowerPoint Presentation</vt:lpstr>
      <vt:lpstr>Strategy</vt:lpstr>
      <vt:lpstr>Time Complexity</vt:lpstr>
      <vt:lpstr>Space Complexity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Karina Sang</dc:creator>
  <cp:lastModifiedBy>Karina Sang</cp:lastModifiedBy>
  <cp:revision>9</cp:revision>
  <dcterms:created xsi:type="dcterms:W3CDTF">2022-07-10T15:48:05Z</dcterms:created>
  <dcterms:modified xsi:type="dcterms:W3CDTF">2022-07-28T01:23:04Z</dcterms:modified>
</cp:coreProperties>
</file>